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65" r:id="rId7"/>
    <p:sldId id="267" r:id="rId8"/>
    <p:sldId id="266"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1-фото-малыша-рамки-астронавта-9865123.jpg"/>
          <p:cNvPicPr>
            <a:picLocks noChangeAspect="1"/>
          </p:cNvPicPr>
          <p:nvPr/>
        </p:nvPicPr>
        <p:blipFill>
          <a:blip r:embed="rId2"/>
          <a:stretch>
            <a:fillRect/>
          </a:stretch>
        </p:blipFill>
        <p:spPr>
          <a:xfrm>
            <a:off x="0" y="0"/>
            <a:ext cx="9144000" cy="6858000"/>
          </a:xfrm>
          <a:prstGeom prst="rect">
            <a:avLst/>
          </a:prstGeom>
        </p:spPr>
      </p:pic>
      <p:sp>
        <p:nvSpPr>
          <p:cNvPr id="2" name="Заголовок 1"/>
          <p:cNvSpPr>
            <a:spLocks noGrp="1"/>
          </p:cNvSpPr>
          <p:nvPr>
            <p:ph type="ctrTitle"/>
          </p:nvPr>
        </p:nvSpPr>
        <p:spPr>
          <a:xfrm>
            <a:off x="3071802" y="1714488"/>
            <a:ext cx="5000660" cy="2286015"/>
          </a:xfrm>
        </p:spPr>
        <p:txBody>
          <a:bodyPr>
            <a:normAutofit fontScale="90000"/>
          </a:bodyPr>
          <a:lstStyle/>
          <a:p>
            <a:r>
              <a:rPr lang="ru-RU"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ЗАНИМАТЕЛЬНЫЕ ОПЫТЫ И ЭКСПЕРИМЕНТЫ  ДЛЯ ДЕТЕЙ</a:t>
            </a:r>
            <a:endParaRPr lang="ru-RU"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Почему это происходит?</a:t>
            </a:r>
            <a:endParaRPr lang="ru-RU" dirty="0"/>
          </a:p>
        </p:txBody>
      </p:sp>
      <p:sp>
        <p:nvSpPr>
          <p:cNvPr id="3" name="Содержимое 2"/>
          <p:cNvSpPr>
            <a:spLocks noGrp="1"/>
          </p:cNvSpPr>
          <p:nvPr>
            <p:ph idx="1"/>
          </p:nvPr>
        </p:nvSpPr>
        <p:spPr>
          <a:xfrm>
            <a:off x="4500562" y="1600200"/>
            <a:ext cx="4500594" cy="5043510"/>
          </a:xfrm>
        </p:spPr>
        <p:txBody>
          <a:bodyPr>
            <a:normAutofit/>
          </a:bodyPr>
          <a:lstStyle/>
          <a:p>
            <a:pPr>
              <a:buNone/>
            </a:pPr>
            <a:r>
              <a:rPr lang="ru-RU" dirty="0" smtClean="0">
                <a:solidFill>
                  <a:schemeClr val="bg1"/>
                </a:solidFill>
              </a:rPr>
              <a:t>    Соломинка с прикрепленным к ней шариком скользит по бечевке и перестает двигаться при упоре в противоположный стул или при выходе всего воздуха из шарика.</a:t>
            </a:r>
            <a:r>
              <a:rPr lang="ru-RU" dirty="0" smtClean="0"/>
              <a:t/>
            </a:r>
            <a:br>
              <a:rPr lang="ru-RU" dirty="0" smtClean="0"/>
            </a:br>
            <a:endParaRPr lang="ru-RU" dirty="0"/>
          </a:p>
        </p:txBody>
      </p:sp>
      <p:pic>
        <p:nvPicPr>
          <p:cNvPr id="6" name="Рисунок 5" descr="aacdc141ca2fd6123261379a9afd8997--balloon-rocket-indoor-craft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7224" y="1428736"/>
            <a:ext cx="3627875" cy="51544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Опыт 4. Бусы Ньютона </a:t>
            </a:r>
            <a:endParaRPr lang="ru-RU" dirty="0"/>
          </a:p>
        </p:txBody>
      </p:sp>
      <p:sp>
        <p:nvSpPr>
          <p:cNvPr id="3" name="Содержимое 2"/>
          <p:cNvSpPr>
            <a:spLocks noGrp="1"/>
          </p:cNvSpPr>
          <p:nvPr>
            <p:ph idx="1"/>
          </p:nvPr>
        </p:nvSpPr>
        <p:spPr/>
        <p:txBody>
          <a:bodyPr/>
          <a:lstStyle/>
          <a:p>
            <a:pPr algn="ctr">
              <a:buNone/>
            </a:pPr>
            <a:r>
              <a:rPr lang="ru-RU" b="1" dirty="0" smtClean="0">
                <a:solidFill>
                  <a:schemeClr val="bg1"/>
                </a:solidFill>
              </a:rPr>
              <a:t>Вам понадобятся:</a:t>
            </a:r>
            <a:endParaRPr lang="ru-RU" dirty="0" smtClean="0"/>
          </a:p>
          <a:p>
            <a:pPr>
              <a:buFontTx/>
              <a:buChar char="-"/>
            </a:pPr>
            <a:r>
              <a:rPr lang="ru-RU" dirty="0" smtClean="0">
                <a:solidFill>
                  <a:schemeClr val="bg1"/>
                </a:solidFill>
              </a:rPr>
              <a:t>банка;</a:t>
            </a:r>
          </a:p>
          <a:p>
            <a:pPr>
              <a:buFontTx/>
              <a:buChar char="-"/>
            </a:pPr>
            <a:r>
              <a:rPr lang="ru-RU" dirty="0" smtClean="0">
                <a:solidFill>
                  <a:schemeClr val="bg1"/>
                </a:solidFill>
              </a:rPr>
              <a:t>бусы длинною в 3 метра.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Ваши действия</a:t>
            </a:r>
            <a:endParaRPr lang="ru-RU" dirty="0"/>
          </a:p>
        </p:txBody>
      </p:sp>
      <p:sp>
        <p:nvSpPr>
          <p:cNvPr id="3" name="Содержимое 2"/>
          <p:cNvSpPr>
            <a:spLocks noGrp="1"/>
          </p:cNvSpPr>
          <p:nvPr>
            <p:ph idx="1"/>
          </p:nvPr>
        </p:nvSpPr>
        <p:spPr/>
        <p:txBody>
          <a:bodyPr>
            <a:normAutofit/>
          </a:bodyPr>
          <a:lstStyle/>
          <a:p>
            <a:pPr>
              <a:buFontTx/>
              <a:buChar char="-"/>
            </a:pPr>
            <a:r>
              <a:rPr lang="ru-RU" dirty="0" smtClean="0">
                <a:solidFill>
                  <a:schemeClr val="bg1"/>
                </a:solidFill>
              </a:rPr>
              <a:t>помещаем бусы во внутрь стакана (главное чтобы бусины были не перепутанными);</a:t>
            </a:r>
          </a:p>
          <a:p>
            <a:pPr>
              <a:buFontTx/>
              <a:buChar char="-"/>
            </a:pPr>
            <a:r>
              <a:rPr lang="ru-RU" dirty="0" smtClean="0">
                <a:solidFill>
                  <a:schemeClr val="bg1"/>
                </a:solidFill>
              </a:rPr>
              <a:t>теперь дергаем за край цепочки из бусин и смотрим, как они одна за другой начинают выпрыгивать и высыпаться из банки; </a:t>
            </a:r>
          </a:p>
          <a:p>
            <a:pPr>
              <a:buFontTx/>
              <a:buChar char="-"/>
            </a:pPr>
            <a:r>
              <a:rPr lang="ru-RU" dirty="0" smtClean="0">
                <a:solidFill>
                  <a:schemeClr val="bg1"/>
                </a:solidFill>
              </a:rPr>
              <a:t>банку можно поднимать на разную высоту и следить за изменением скорости.</a:t>
            </a:r>
          </a:p>
          <a:p>
            <a:pPr>
              <a:buFontTx/>
              <a:buChar cha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4346" y="-214338"/>
            <a:ext cx="9429784" cy="7072338"/>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Почему это происходит?</a:t>
            </a:r>
            <a:endParaRPr lang="ru-RU" dirty="0"/>
          </a:p>
        </p:txBody>
      </p:sp>
      <p:sp>
        <p:nvSpPr>
          <p:cNvPr id="3" name="Содержимое 2"/>
          <p:cNvSpPr>
            <a:spLocks noGrp="1"/>
          </p:cNvSpPr>
          <p:nvPr>
            <p:ph idx="1"/>
          </p:nvPr>
        </p:nvSpPr>
        <p:spPr>
          <a:xfrm>
            <a:off x="4857720" y="1814490"/>
            <a:ext cx="4071998" cy="4329154"/>
          </a:xfrm>
        </p:spPr>
        <p:txBody>
          <a:bodyPr>
            <a:normAutofit fontScale="92500" lnSpcReduction="10000"/>
          </a:bodyPr>
          <a:lstStyle/>
          <a:p>
            <a:pPr>
              <a:buNone/>
            </a:pPr>
            <a:r>
              <a:rPr lang="ru-RU" dirty="0" smtClean="0">
                <a:solidFill>
                  <a:schemeClr val="bg1"/>
                </a:solidFill>
              </a:rPr>
              <a:t>    Почему же так происходит? Дело в инерции двигающихся бусин. Чем выше мы поднимаем емкость с бусинами, тем больше скорость.</a:t>
            </a:r>
          </a:p>
          <a:p>
            <a:pPr>
              <a:buNone/>
            </a:pPr>
            <a:r>
              <a:rPr lang="ru-RU" dirty="0" smtClean="0"/>
              <a:t/>
            </a:r>
            <a:br>
              <a:rPr lang="ru-RU" dirty="0" smtClean="0"/>
            </a:br>
            <a:endParaRPr lang="ru-RU" dirty="0"/>
          </a:p>
        </p:txBody>
      </p:sp>
      <p:pic>
        <p:nvPicPr>
          <p:cNvPr id="7" name="Рисунок 6" descr="tkajuqBLuIU.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28596" y="1643050"/>
            <a:ext cx="4305310" cy="41529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Опыт 5. Летающая каша </a:t>
            </a:r>
            <a:endParaRPr lang="ru-RU" dirty="0"/>
          </a:p>
        </p:txBody>
      </p:sp>
      <p:sp>
        <p:nvSpPr>
          <p:cNvPr id="3" name="Содержимое 2"/>
          <p:cNvSpPr>
            <a:spLocks noGrp="1"/>
          </p:cNvSpPr>
          <p:nvPr>
            <p:ph idx="1"/>
          </p:nvPr>
        </p:nvSpPr>
        <p:spPr/>
        <p:txBody>
          <a:bodyPr/>
          <a:lstStyle/>
          <a:p>
            <a:pPr algn="ctr">
              <a:buNone/>
            </a:pPr>
            <a:r>
              <a:rPr lang="ru-RU" b="1" dirty="0" smtClean="0">
                <a:solidFill>
                  <a:schemeClr val="bg1"/>
                </a:solidFill>
              </a:rPr>
              <a:t>Вам понадобятся:</a:t>
            </a:r>
          </a:p>
          <a:p>
            <a:pPr>
              <a:buFontTx/>
              <a:buChar char="-"/>
            </a:pPr>
            <a:r>
              <a:rPr lang="ru-RU" dirty="0" smtClean="0">
                <a:solidFill>
                  <a:schemeClr val="bg1"/>
                </a:solidFill>
              </a:rPr>
              <a:t>надутый шарик;</a:t>
            </a:r>
          </a:p>
          <a:p>
            <a:pPr>
              <a:buFontTx/>
              <a:buChar char="-"/>
            </a:pPr>
            <a:r>
              <a:rPr lang="ru-RU" dirty="0" smtClean="0">
                <a:solidFill>
                  <a:schemeClr val="bg1"/>
                </a:solidFill>
              </a:rPr>
              <a:t>тарелка с сухим геркулесом.</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Ваши действия</a:t>
            </a:r>
            <a:endParaRPr lang="ru-RU" dirty="0"/>
          </a:p>
        </p:txBody>
      </p:sp>
      <p:sp>
        <p:nvSpPr>
          <p:cNvPr id="3" name="Содержимое 2"/>
          <p:cNvSpPr>
            <a:spLocks noGrp="1"/>
          </p:cNvSpPr>
          <p:nvPr>
            <p:ph idx="1"/>
          </p:nvPr>
        </p:nvSpPr>
        <p:spPr/>
        <p:txBody>
          <a:bodyPr>
            <a:normAutofit/>
          </a:bodyPr>
          <a:lstStyle/>
          <a:p>
            <a:pPr>
              <a:buNone/>
            </a:pPr>
            <a:r>
              <a:rPr lang="ru-RU" dirty="0" smtClean="0">
                <a:solidFill>
                  <a:schemeClr val="bg1"/>
                </a:solidFill>
              </a:rPr>
              <a:t>-  Потрите шарик о голову, произнося магические слова; </a:t>
            </a:r>
          </a:p>
          <a:p>
            <a:pPr>
              <a:buNone/>
            </a:pPr>
            <a:r>
              <a:rPr lang="ru-RU" dirty="0" smtClean="0">
                <a:solidFill>
                  <a:schemeClr val="bg1"/>
                </a:solidFill>
              </a:rPr>
              <a:t>-  Поднесите шарик к каше и продемонстрируйте, как хлопья словно обрели крылья и полетели к шарику.</a:t>
            </a:r>
          </a:p>
          <a:p>
            <a:pPr>
              <a:buFontTx/>
              <a:buChar char="-"/>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4346" y="-214338"/>
            <a:ext cx="9429784" cy="7072338"/>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Почему это происходит?</a:t>
            </a:r>
            <a:endParaRPr lang="ru-RU" dirty="0"/>
          </a:p>
        </p:txBody>
      </p:sp>
      <p:sp>
        <p:nvSpPr>
          <p:cNvPr id="3" name="Содержимое 2"/>
          <p:cNvSpPr>
            <a:spLocks noGrp="1"/>
          </p:cNvSpPr>
          <p:nvPr>
            <p:ph idx="1"/>
          </p:nvPr>
        </p:nvSpPr>
        <p:spPr>
          <a:xfrm>
            <a:off x="4572000" y="1814490"/>
            <a:ext cx="4786346" cy="4757782"/>
          </a:xfrm>
        </p:spPr>
        <p:txBody>
          <a:bodyPr>
            <a:normAutofit fontScale="25000" lnSpcReduction="20000"/>
          </a:bodyPr>
          <a:lstStyle/>
          <a:p>
            <a:pPr>
              <a:buNone/>
            </a:pPr>
            <a:r>
              <a:rPr lang="ru-RU" sz="8000" dirty="0" smtClean="0">
                <a:solidFill>
                  <a:schemeClr val="bg1"/>
                </a:solidFill>
              </a:rPr>
              <a:t> Оказывается, атомы, из которых</a:t>
            </a:r>
          </a:p>
          <a:p>
            <a:pPr>
              <a:buNone/>
            </a:pPr>
            <a:r>
              <a:rPr lang="ru-RU" sz="8000" dirty="0" smtClean="0">
                <a:solidFill>
                  <a:schemeClr val="bg1"/>
                </a:solidFill>
              </a:rPr>
              <a:t>состоит всё-всё-всё на свете, могут </a:t>
            </a:r>
          </a:p>
          <a:p>
            <a:pPr>
              <a:buNone/>
            </a:pPr>
            <a:r>
              <a:rPr lang="ru-RU" sz="8000" dirty="0" smtClean="0">
                <a:solidFill>
                  <a:schemeClr val="bg1"/>
                </a:solidFill>
              </a:rPr>
              <a:t>иметь как положительный, так и</a:t>
            </a:r>
          </a:p>
          <a:p>
            <a:pPr>
              <a:buNone/>
            </a:pPr>
            <a:r>
              <a:rPr lang="ru-RU" sz="8000" dirty="0" smtClean="0">
                <a:solidFill>
                  <a:schemeClr val="bg1"/>
                </a:solidFill>
              </a:rPr>
              <a:t>отрицательный заряд. </a:t>
            </a:r>
          </a:p>
          <a:p>
            <a:pPr>
              <a:buNone/>
            </a:pPr>
            <a:r>
              <a:rPr lang="ru-RU" sz="8000" dirty="0" smtClean="0">
                <a:solidFill>
                  <a:schemeClr val="bg1"/>
                </a:solidFill>
              </a:rPr>
              <a:t>Так вот, частицы с </a:t>
            </a:r>
          </a:p>
          <a:p>
            <a:pPr>
              <a:buNone/>
            </a:pPr>
            <a:r>
              <a:rPr lang="ru-RU" sz="8000" dirty="0" smtClean="0">
                <a:solidFill>
                  <a:schemeClr val="bg1"/>
                </a:solidFill>
              </a:rPr>
              <a:t>одинаковым зарядом</a:t>
            </a:r>
          </a:p>
          <a:p>
            <a:pPr>
              <a:buNone/>
            </a:pPr>
            <a:r>
              <a:rPr lang="ru-RU" sz="8000" dirty="0" smtClean="0">
                <a:solidFill>
                  <a:schemeClr val="bg1"/>
                </a:solidFill>
              </a:rPr>
              <a:t>отталкиваются, а с разным зарядом </a:t>
            </a:r>
          </a:p>
          <a:p>
            <a:pPr>
              <a:buNone/>
            </a:pPr>
            <a:r>
              <a:rPr lang="ru-RU" sz="8000" dirty="0" smtClean="0">
                <a:solidFill>
                  <a:schemeClr val="bg1"/>
                </a:solidFill>
              </a:rPr>
              <a:t>притягиваются. </a:t>
            </a:r>
          </a:p>
          <a:p>
            <a:pPr>
              <a:buNone/>
            </a:pPr>
            <a:r>
              <a:rPr lang="ru-RU" sz="8000" dirty="0" smtClean="0">
                <a:solidFill>
                  <a:schemeClr val="bg1"/>
                </a:solidFill>
              </a:rPr>
              <a:t>Когда ты потрешь шарик</a:t>
            </a:r>
          </a:p>
          <a:p>
            <a:pPr>
              <a:buNone/>
            </a:pPr>
            <a:r>
              <a:rPr lang="ru-RU" sz="8000" dirty="0" smtClean="0">
                <a:solidFill>
                  <a:schemeClr val="bg1"/>
                </a:solidFill>
              </a:rPr>
              <a:t>о волосы, он станет отрицательно </a:t>
            </a:r>
          </a:p>
          <a:p>
            <a:pPr>
              <a:buNone/>
            </a:pPr>
            <a:r>
              <a:rPr lang="ru-RU" sz="8000" dirty="0" smtClean="0">
                <a:solidFill>
                  <a:schemeClr val="bg1"/>
                </a:solidFill>
              </a:rPr>
              <a:t>заряженным. Теперь, если его поднести </a:t>
            </a:r>
          </a:p>
          <a:p>
            <a:pPr>
              <a:buNone/>
            </a:pPr>
            <a:r>
              <a:rPr lang="ru-RU" sz="8000" dirty="0" smtClean="0">
                <a:solidFill>
                  <a:schemeClr val="bg1"/>
                </a:solidFill>
              </a:rPr>
              <a:t>к хлопьям, положительно заряженная</a:t>
            </a:r>
          </a:p>
          <a:p>
            <a:pPr>
              <a:buNone/>
            </a:pPr>
            <a:r>
              <a:rPr lang="ru-RU" sz="8000" dirty="0" smtClean="0">
                <a:solidFill>
                  <a:schemeClr val="bg1"/>
                </a:solidFill>
              </a:rPr>
              <a:t>частичка начинает тянуться к нему, и</a:t>
            </a:r>
          </a:p>
          <a:p>
            <a:pPr>
              <a:buNone/>
            </a:pPr>
            <a:r>
              <a:rPr lang="ru-RU" sz="8000" dirty="0" smtClean="0">
                <a:solidFill>
                  <a:schemeClr val="bg1"/>
                </a:solidFill>
              </a:rPr>
              <a:t>хлопья взлетают вверх, а затем падают</a:t>
            </a:r>
          </a:p>
          <a:p>
            <a:pPr>
              <a:buNone/>
            </a:pPr>
            <a:r>
              <a:rPr lang="ru-RU" sz="8000" dirty="0" smtClean="0">
                <a:solidFill>
                  <a:schemeClr val="bg1"/>
                </a:solidFill>
              </a:rPr>
              <a:t>обратно! Вот это да!</a:t>
            </a:r>
          </a:p>
          <a:p>
            <a:pPr>
              <a:buNone/>
            </a:pPr>
            <a:endParaRPr lang="ru-RU" dirty="0" smtClean="0">
              <a:solidFill>
                <a:schemeClr val="bg1"/>
              </a:solidFill>
            </a:endParaRPr>
          </a:p>
          <a:p>
            <a:pPr>
              <a:buNone/>
            </a:pPr>
            <a:r>
              <a:rPr lang="ru-RU" dirty="0" smtClean="0"/>
              <a:t/>
            </a:r>
            <a:br>
              <a:rPr lang="ru-RU" dirty="0" smtClean="0"/>
            </a:br>
            <a:endParaRPr lang="ru-RU" dirty="0"/>
          </a:p>
        </p:txBody>
      </p:sp>
      <p:pic>
        <p:nvPicPr>
          <p:cNvPr id="6" name="Рисунок 5" descr="s920340_1_4.jpe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857364"/>
            <a:ext cx="4357686" cy="35719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Опыт 6. Звездные кольца </a:t>
            </a:r>
            <a:endParaRPr lang="ru-RU" dirty="0"/>
          </a:p>
        </p:txBody>
      </p:sp>
      <p:sp>
        <p:nvSpPr>
          <p:cNvPr id="3" name="Содержимое 2"/>
          <p:cNvSpPr>
            <a:spLocks noGrp="1"/>
          </p:cNvSpPr>
          <p:nvPr>
            <p:ph idx="1"/>
          </p:nvPr>
        </p:nvSpPr>
        <p:spPr/>
        <p:txBody>
          <a:bodyPr/>
          <a:lstStyle/>
          <a:p>
            <a:pPr algn="ctr">
              <a:buNone/>
            </a:pPr>
            <a:r>
              <a:rPr lang="ru-RU" b="1" dirty="0" smtClean="0">
                <a:solidFill>
                  <a:schemeClr val="bg1"/>
                </a:solidFill>
              </a:rPr>
              <a:t>Вам понадобятся:</a:t>
            </a:r>
          </a:p>
          <a:p>
            <a:pPr>
              <a:buFontTx/>
              <a:buChar char="-"/>
            </a:pPr>
            <a:r>
              <a:rPr lang="ru-RU" dirty="0" smtClean="0">
                <a:solidFill>
                  <a:schemeClr val="bg1"/>
                </a:solidFill>
              </a:rPr>
              <a:t>ножницы;</a:t>
            </a:r>
          </a:p>
          <a:p>
            <a:pPr>
              <a:buFontTx/>
              <a:buChar char="-"/>
            </a:pPr>
            <a:r>
              <a:rPr lang="ru-RU" dirty="0" smtClean="0">
                <a:solidFill>
                  <a:schemeClr val="bg1"/>
                </a:solidFill>
              </a:rPr>
              <a:t>линейка;</a:t>
            </a:r>
          </a:p>
          <a:p>
            <a:pPr>
              <a:buFontTx/>
              <a:buChar char="-"/>
            </a:pPr>
            <a:r>
              <a:rPr lang="ru-RU" dirty="0" smtClean="0">
                <a:solidFill>
                  <a:schemeClr val="bg1"/>
                </a:solidFill>
              </a:rPr>
              <a:t>белый мелок; </a:t>
            </a:r>
          </a:p>
          <a:p>
            <a:pPr>
              <a:buFontTx/>
              <a:buChar char="-"/>
            </a:pPr>
            <a:r>
              <a:rPr lang="ru-RU" dirty="0" smtClean="0">
                <a:solidFill>
                  <a:schemeClr val="bg1"/>
                </a:solidFill>
              </a:rPr>
              <a:t>карандаш;</a:t>
            </a:r>
          </a:p>
          <a:p>
            <a:pPr>
              <a:buFontTx/>
              <a:buChar char="-"/>
            </a:pPr>
            <a:r>
              <a:rPr lang="ru-RU" dirty="0" smtClean="0">
                <a:solidFill>
                  <a:schemeClr val="bg1"/>
                </a:solidFill>
              </a:rPr>
              <a:t>клейкая лента;</a:t>
            </a:r>
          </a:p>
          <a:p>
            <a:pPr>
              <a:buFontTx/>
              <a:buChar char="-"/>
            </a:pPr>
            <a:r>
              <a:rPr lang="ru-RU" dirty="0" smtClean="0">
                <a:solidFill>
                  <a:schemeClr val="bg1"/>
                </a:solidFill>
              </a:rPr>
              <a:t>бумага черного цвета.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Ваши действия</a:t>
            </a:r>
            <a:endParaRPr lang="ru-RU" dirty="0"/>
          </a:p>
        </p:txBody>
      </p:sp>
      <p:sp>
        <p:nvSpPr>
          <p:cNvPr id="3" name="Содержимое 2"/>
          <p:cNvSpPr>
            <a:spLocks noGrp="1"/>
          </p:cNvSpPr>
          <p:nvPr>
            <p:ph idx="1"/>
          </p:nvPr>
        </p:nvSpPr>
        <p:spPr/>
        <p:txBody>
          <a:bodyPr>
            <a:normAutofit/>
          </a:bodyPr>
          <a:lstStyle/>
          <a:p>
            <a:pPr>
              <a:buFontTx/>
              <a:buChar char="-"/>
            </a:pPr>
            <a:r>
              <a:rPr lang="ru-RU" dirty="0" smtClean="0">
                <a:solidFill>
                  <a:schemeClr val="bg1"/>
                </a:solidFill>
              </a:rPr>
              <a:t>вырежьте из бумаги круг, диаметром 15 см;</a:t>
            </a:r>
          </a:p>
          <a:p>
            <a:pPr>
              <a:buFontTx/>
              <a:buChar char="-"/>
            </a:pPr>
            <a:r>
              <a:rPr lang="ru-RU" dirty="0" smtClean="0">
                <a:solidFill>
                  <a:schemeClr val="bg1"/>
                </a:solidFill>
              </a:rPr>
              <a:t>наугад нарисуйте мелом на черном круге 10 маленьких точек;</a:t>
            </a:r>
          </a:p>
          <a:p>
            <a:pPr>
              <a:buFontTx/>
              <a:buChar char="-"/>
            </a:pPr>
            <a:r>
              <a:rPr lang="ru-RU" dirty="0" smtClean="0">
                <a:solidFill>
                  <a:schemeClr val="bg1"/>
                </a:solidFill>
              </a:rPr>
              <a:t>проткните круг карандашом по центру и оставьте его там, закрепив снизу клейкой лентой;</a:t>
            </a:r>
          </a:p>
          <a:p>
            <a:pPr>
              <a:buFontTx/>
              <a:buChar char="-"/>
            </a:pPr>
            <a:r>
              <a:rPr lang="ru-RU" dirty="0" smtClean="0">
                <a:solidFill>
                  <a:schemeClr val="bg1"/>
                </a:solidFill>
              </a:rPr>
              <a:t>зажав карандаш между ладоней, быстро крутите его.</a:t>
            </a:r>
          </a:p>
          <a:p>
            <a:pPr>
              <a:buNone/>
            </a:pPr>
            <a:endParaRPr lang="ru-RU" dirty="0" smtClean="0">
              <a:solidFill>
                <a:schemeClr val="bg1"/>
              </a:solidFill>
            </a:endParaRP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4346" y="-214338"/>
            <a:ext cx="9429784" cy="7072338"/>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Почему это происходит?</a:t>
            </a:r>
            <a:endParaRPr lang="ru-RU" dirty="0"/>
          </a:p>
        </p:txBody>
      </p:sp>
      <p:sp>
        <p:nvSpPr>
          <p:cNvPr id="3" name="Содержимое 2"/>
          <p:cNvSpPr>
            <a:spLocks noGrp="1"/>
          </p:cNvSpPr>
          <p:nvPr>
            <p:ph idx="1"/>
          </p:nvPr>
        </p:nvSpPr>
        <p:spPr>
          <a:xfrm>
            <a:off x="3857588" y="1428736"/>
            <a:ext cx="5286412" cy="5143536"/>
          </a:xfrm>
        </p:spPr>
        <p:txBody>
          <a:bodyPr>
            <a:normAutofit/>
          </a:bodyPr>
          <a:lstStyle/>
          <a:p>
            <a:pPr>
              <a:buNone/>
            </a:pPr>
            <a:r>
              <a:rPr lang="ru-RU" sz="1100" dirty="0" smtClean="0"/>
              <a:t>?       </a:t>
            </a:r>
            <a:r>
              <a:rPr lang="ru-RU" sz="2000" dirty="0" smtClean="0">
                <a:solidFill>
                  <a:schemeClr val="bg1"/>
                </a:solidFill>
              </a:rPr>
              <a:t>Наше зрение на некоторое время сохраняет изображение белых точек. Из-за вращения круга их отдельные изображения сливаются в светлые кольца. Подобное случается, когда астрономы фотографируют звезды, делая при этом многочасовые выдержки. Свет от звезд оставляет на фотопластинке длинный круговой след, как будто бы звезды двигались по кругу. На самом же деле, движется сама Земля, а звезды относительно нее неподвижны. Хотя на кажется, что движутся звезды, движется пластинка вместе с вращающейся вокруг своей оси Землей.</a:t>
            </a:r>
          </a:p>
          <a:p>
            <a:pPr>
              <a:buNone/>
            </a:pPr>
            <a:endParaRPr lang="ru-RU" sz="1100" dirty="0"/>
          </a:p>
        </p:txBody>
      </p:sp>
      <p:pic>
        <p:nvPicPr>
          <p:cNvPr id="7" name="Рисунок 6" descr="tvGjWwO4UbY.jpg"/>
          <p:cNvPicPr>
            <a:picLocks noChangeAspect="1"/>
          </p:cNvPicPr>
          <p:nvPr/>
        </p:nvPicPr>
        <p:blipFill>
          <a:blip r:embed="rId3"/>
          <a:stretch>
            <a:fillRect/>
          </a:stretch>
        </p:blipFill>
        <p:spPr>
          <a:xfrm>
            <a:off x="1071538" y="1500174"/>
            <a:ext cx="2428875" cy="4419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Опыт 1. Космический эксперимент </a:t>
            </a:r>
            <a:endParaRPr lang="ru-RU"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xfrm>
            <a:off x="214282" y="1600200"/>
            <a:ext cx="8715436" cy="5043510"/>
          </a:xfrm>
        </p:spPr>
        <p:txBody>
          <a:bodyPr>
            <a:normAutofit/>
          </a:bodyPr>
          <a:lstStyle/>
          <a:p>
            <a:pPr algn="ctr">
              <a:buNone/>
            </a:pPr>
            <a:r>
              <a:rPr lang="ru-RU" b="1" dirty="0" smtClean="0">
                <a:solidFill>
                  <a:schemeClr val="bg1"/>
                </a:solidFill>
              </a:rPr>
              <a:t>Вам понадобятся:</a:t>
            </a:r>
          </a:p>
          <a:p>
            <a:pPr algn="ctr">
              <a:buNone/>
            </a:pPr>
            <a:endParaRPr lang="ru-RU" dirty="0" smtClean="0"/>
          </a:p>
          <a:p>
            <a:pPr>
              <a:buFontTx/>
              <a:buChar char="-"/>
            </a:pPr>
            <a:r>
              <a:rPr lang="ru-RU" dirty="0" smtClean="0">
                <a:solidFill>
                  <a:schemeClr val="bg1"/>
                </a:solidFill>
              </a:rPr>
              <a:t>маленький  </a:t>
            </a:r>
            <a:r>
              <a:rPr lang="en-US" dirty="0" smtClean="0">
                <a:solidFill>
                  <a:schemeClr val="bg1"/>
                </a:solidFill>
              </a:rPr>
              <a:t>Z</a:t>
            </a:r>
            <a:r>
              <a:rPr lang="ru-RU" dirty="0" smtClean="0">
                <a:solidFill>
                  <a:schemeClr val="bg1"/>
                </a:solidFill>
              </a:rPr>
              <a:t>ip-пакет ;</a:t>
            </a:r>
          </a:p>
          <a:p>
            <a:pPr>
              <a:buFontTx/>
              <a:buChar char="-"/>
            </a:pPr>
            <a:r>
              <a:rPr lang="ru-RU" dirty="0" smtClean="0">
                <a:solidFill>
                  <a:schemeClr val="bg1"/>
                </a:solidFill>
              </a:rPr>
              <a:t>чистый белый лист размером с </a:t>
            </a:r>
            <a:r>
              <a:rPr lang="en-US" dirty="0" smtClean="0">
                <a:solidFill>
                  <a:schemeClr val="bg1"/>
                </a:solidFill>
              </a:rPr>
              <a:t>Z</a:t>
            </a:r>
            <a:r>
              <a:rPr lang="ru-RU" dirty="0" smtClean="0">
                <a:solidFill>
                  <a:schemeClr val="bg1"/>
                </a:solidFill>
              </a:rPr>
              <a:t>ip-пакет; </a:t>
            </a:r>
          </a:p>
          <a:p>
            <a:pPr>
              <a:buFontTx/>
              <a:buChar char="-"/>
            </a:pPr>
            <a:r>
              <a:rPr lang="ru-RU" dirty="0" smtClean="0">
                <a:solidFill>
                  <a:schemeClr val="bg1"/>
                </a:solidFill>
              </a:rPr>
              <a:t>перманентный маркер;</a:t>
            </a:r>
          </a:p>
          <a:p>
            <a:pPr>
              <a:buFontTx/>
              <a:buChar char="-"/>
            </a:pPr>
            <a:r>
              <a:rPr lang="ru-RU" dirty="0" smtClean="0">
                <a:solidFill>
                  <a:schemeClr val="bg1"/>
                </a:solidFill>
              </a:rPr>
              <a:t>стакан с водой.</a:t>
            </a:r>
          </a:p>
          <a:p>
            <a:pPr>
              <a:buNone/>
            </a:pPr>
            <a:endParaRPr lang="ru-RU"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Ваши действия: </a:t>
            </a:r>
            <a:endParaRPr lang="ru-RU"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xfrm>
            <a:off x="214282" y="1600200"/>
            <a:ext cx="8715436" cy="5043510"/>
          </a:xfrm>
        </p:spPr>
        <p:txBody>
          <a:bodyPr>
            <a:normAutofit/>
          </a:bodyPr>
          <a:lstStyle/>
          <a:p>
            <a:pPr>
              <a:buFontTx/>
              <a:buChar char="-"/>
            </a:pPr>
            <a:r>
              <a:rPr lang="ru-RU" dirty="0" smtClean="0">
                <a:solidFill>
                  <a:schemeClr val="bg1"/>
                </a:solidFill>
              </a:rPr>
              <a:t>Рисуем на листе бумаги фломастерами Космос; контур обводим черным;</a:t>
            </a:r>
          </a:p>
          <a:p>
            <a:pPr>
              <a:buFontTx/>
              <a:buChar char="-"/>
            </a:pPr>
            <a:r>
              <a:rPr lang="ru-RU" dirty="0" smtClean="0">
                <a:solidFill>
                  <a:schemeClr val="bg1"/>
                </a:solidFill>
              </a:rPr>
              <a:t>Лист убираем в пакет и закрываем его; </a:t>
            </a:r>
          </a:p>
          <a:p>
            <a:pPr>
              <a:buFontTx/>
              <a:buChar char="-"/>
            </a:pPr>
            <a:r>
              <a:rPr lang="ru-RU" dirty="0" smtClean="0">
                <a:solidFill>
                  <a:schemeClr val="bg1"/>
                </a:solidFill>
              </a:rPr>
              <a:t>По пакету контур обводим еще раз черным маркером.</a:t>
            </a:r>
          </a:p>
          <a:p>
            <a:pPr>
              <a:buNone/>
            </a:pPr>
            <a:r>
              <a:rPr lang="ru-RU" dirty="0" smtClean="0">
                <a:solidFill>
                  <a:schemeClr val="bg1"/>
                </a:solidFill>
              </a:rPr>
              <a:t>-  Опускаем пакет в стакан с водой;.</a:t>
            </a:r>
          </a:p>
          <a:p>
            <a:pPr>
              <a:buNone/>
            </a:pPr>
            <a:endParaRPr lang="ru-RU"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Почему это происходит?</a:t>
            </a:r>
            <a:endParaRPr lang="ru-RU"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pic>
        <p:nvPicPr>
          <p:cNvPr id="5" name="Содержимое 4" descr="LfBWepv7kVU.jpg"/>
          <p:cNvPicPr>
            <a:picLocks noGrp="1" noChangeAspect="1"/>
          </p:cNvPicPr>
          <p:nvPr>
            <p:ph idx="1"/>
          </p:nvPr>
        </p:nvPicPr>
        <p:blipFill>
          <a:blip r:embed="rId3"/>
          <a:stretch>
            <a:fillRect/>
          </a:stretch>
        </p:blipFill>
        <p:spPr>
          <a:xfrm>
            <a:off x="428596" y="1643050"/>
            <a:ext cx="4133850" cy="4933950"/>
          </a:xfrm>
        </p:spPr>
      </p:pic>
      <p:sp>
        <p:nvSpPr>
          <p:cNvPr id="7" name="Содержимое 2"/>
          <p:cNvSpPr txBox="1">
            <a:spLocks/>
          </p:cNvSpPr>
          <p:nvPr/>
        </p:nvSpPr>
        <p:spPr>
          <a:xfrm>
            <a:off x="4714876" y="1600200"/>
            <a:ext cx="4429124" cy="504351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0" u="none" strike="noStrike" kern="1200" cap="none" spc="0" normalizeH="0" baseline="0" noProof="0" dirty="0" smtClean="0">
                <a:ln>
                  <a:noFill/>
                </a:ln>
                <a:solidFill>
                  <a:schemeClr val="bg1"/>
                </a:solidFill>
                <a:effectLst/>
                <a:uLnTx/>
                <a:uFillTx/>
                <a:latin typeface="+mn-lt"/>
                <a:ea typeface="+mn-ea"/>
                <a:cs typeface="+mn-cs"/>
              </a:rPr>
              <a:t>   </a:t>
            </a:r>
            <a:endParaRPr kumimoji="0" lang="ru-RU" sz="3200" b="0" i="0" u="none" strike="noStrike" kern="1200" cap="none" spc="0" normalizeH="0" baseline="0" noProof="0" dirty="0">
              <a:ln>
                <a:noFill/>
              </a:ln>
              <a:solidFill>
                <a:schemeClr val="bg1"/>
              </a:solidFill>
              <a:effectLst/>
              <a:uLnTx/>
              <a:uFillTx/>
              <a:latin typeface="+mn-lt"/>
              <a:ea typeface="+mn-ea"/>
              <a:cs typeface="+mn-cs"/>
            </a:endParaRPr>
          </a:p>
        </p:txBody>
      </p:sp>
      <p:sp>
        <p:nvSpPr>
          <p:cNvPr id="8" name="Содержимое 2"/>
          <p:cNvSpPr txBox="1">
            <a:spLocks/>
          </p:cNvSpPr>
          <p:nvPr/>
        </p:nvSpPr>
        <p:spPr>
          <a:xfrm>
            <a:off x="4357686" y="1600200"/>
            <a:ext cx="4786314" cy="5043510"/>
          </a:xfrm>
          <a:prstGeom prst="rect">
            <a:avLst/>
          </a:prstGeom>
        </p:spPr>
        <p:txBody>
          <a:bodyPr vert="horz" lIns="91440" tIns="45720" rIns="91440" bIns="45720" rtlCol="0">
            <a:normAutofit/>
          </a:bodyPr>
          <a:lstStyle/>
          <a:p>
            <a:pPr marL="342900" lvl="0" indent="-342900">
              <a:spcBef>
                <a:spcPct val="20000"/>
              </a:spcBef>
            </a:pPr>
            <a:r>
              <a:rPr lang="ru-RU" sz="3200" dirty="0" smtClean="0">
                <a:solidFill>
                  <a:schemeClr val="bg1"/>
                </a:solidFill>
              </a:rPr>
              <a:t>   При контакте с водой свет преломляется, искажая вид рисунка, отражая такой космический свет.</a:t>
            </a:r>
            <a:endParaRPr kumimoji="0" lang="ru-RU" sz="3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Опыт 2. Создай свою планету  </a:t>
            </a:r>
            <a:endParaRPr lang="ru-RU"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
        <p:nvSpPr>
          <p:cNvPr id="3" name="Содержимое 2"/>
          <p:cNvSpPr>
            <a:spLocks noGrp="1"/>
          </p:cNvSpPr>
          <p:nvPr>
            <p:ph idx="1"/>
          </p:nvPr>
        </p:nvSpPr>
        <p:spPr>
          <a:xfrm>
            <a:off x="457200" y="1600200"/>
            <a:ext cx="8229600" cy="5043510"/>
          </a:xfrm>
        </p:spPr>
        <p:txBody>
          <a:bodyPr>
            <a:normAutofit/>
          </a:bodyPr>
          <a:lstStyle/>
          <a:p>
            <a:pPr algn="ctr">
              <a:buNone/>
            </a:pPr>
            <a:r>
              <a:rPr lang="ru-RU" b="1" dirty="0" smtClean="0">
                <a:solidFill>
                  <a:schemeClr val="bg1"/>
                </a:solidFill>
              </a:rPr>
              <a:t>Вам понадобятся:</a:t>
            </a:r>
            <a:endParaRPr lang="ru-RU" dirty="0" smtClean="0"/>
          </a:p>
          <a:p>
            <a:pPr>
              <a:buFontTx/>
              <a:buChar char="-"/>
            </a:pPr>
            <a:r>
              <a:rPr lang="ru-RU" dirty="0" smtClean="0">
                <a:solidFill>
                  <a:schemeClr val="bg1"/>
                </a:solidFill>
              </a:rPr>
              <a:t>3- 4 </a:t>
            </a:r>
            <a:r>
              <a:rPr lang="ru-RU" dirty="0" err="1" smtClean="0">
                <a:solidFill>
                  <a:schemeClr val="bg1"/>
                </a:solidFill>
              </a:rPr>
              <a:t>коктейльные</a:t>
            </a:r>
            <a:r>
              <a:rPr lang="ru-RU" dirty="0" smtClean="0">
                <a:solidFill>
                  <a:schemeClr val="bg1"/>
                </a:solidFill>
              </a:rPr>
              <a:t> трубочки;</a:t>
            </a:r>
          </a:p>
          <a:p>
            <a:pPr>
              <a:buFontTx/>
              <a:buChar char="-"/>
            </a:pPr>
            <a:r>
              <a:rPr lang="ru-RU" dirty="0" smtClean="0">
                <a:solidFill>
                  <a:schemeClr val="bg1"/>
                </a:solidFill>
              </a:rPr>
              <a:t>раствор для мыльных пузырей (можете приготовить сами: средство для мытья посуды и глицерин)</a:t>
            </a:r>
          </a:p>
          <a:p>
            <a:pPr>
              <a:buNone/>
            </a:pPr>
            <a:r>
              <a:rPr lang="ru-RU" dirty="0" smtClean="0">
                <a:solidFill>
                  <a:schemeClr val="bg1"/>
                </a:solidFill>
              </a:rPr>
              <a:t>-  Швейные нитки, связанные в кольцо (можно  канцелярские резинки)</a:t>
            </a:r>
          </a:p>
          <a:p>
            <a:pPr>
              <a:buFontTx/>
              <a:buChar char="-"/>
            </a:pPr>
            <a:r>
              <a:rPr lang="ru-RU" dirty="0" smtClean="0">
                <a:solidFill>
                  <a:schemeClr val="bg1"/>
                </a:solidFill>
              </a:rPr>
              <a:t>ёмкость: поднос</a:t>
            </a:r>
          </a:p>
          <a:p>
            <a:pPr>
              <a:buFontTx/>
              <a:buChar char="-"/>
            </a:pPr>
            <a:r>
              <a:rPr lang="ru-RU" dirty="0" smtClean="0">
                <a:solidFill>
                  <a:schemeClr val="bg1"/>
                </a:solidFill>
              </a:rPr>
              <a:t>карандаш;</a:t>
            </a:r>
          </a:p>
          <a:p>
            <a:pPr>
              <a:buFontTx/>
              <a:buChar char="-"/>
            </a:pPr>
            <a:endParaRPr lang="ru-RU"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Ваши действия</a:t>
            </a:r>
            <a:endParaRPr lang="ru-RU" dirty="0"/>
          </a:p>
        </p:txBody>
      </p:sp>
      <p:sp>
        <p:nvSpPr>
          <p:cNvPr id="3" name="Содержимое 2"/>
          <p:cNvSpPr>
            <a:spLocks noGrp="1"/>
          </p:cNvSpPr>
          <p:nvPr>
            <p:ph idx="1"/>
          </p:nvPr>
        </p:nvSpPr>
        <p:spPr/>
        <p:txBody>
          <a:bodyPr/>
          <a:lstStyle/>
          <a:p>
            <a:pPr>
              <a:buFontTx/>
              <a:buChar char="-"/>
            </a:pPr>
            <a:r>
              <a:rPr lang="ru-RU" dirty="0" smtClean="0">
                <a:solidFill>
                  <a:schemeClr val="bg1"/>
                </a:solidFill>
              </a:rPr>
              <a:t>из палочек делаем экран;</a:t>
            </a:r>
          </a:p>
          <a:p>
            <a:pPr>
              <a:buFontTx/>
              <a:buChar char="-"/>
            </a:pPr>
            <a:r>
              <a:rPr lang="ru-RU" dirty="0" smtClean="0">
                <a:solidFill>
                  <a:schemeClr val="bg1"/>
                </a:solidFill>
              </a:rPr>
              <a:t>мыльным раствором наполняем поднос; </a:t>
            </a:r>
          </a:p>
          <a:p>
            <a:pPr>
              <a:buFontTx/>
              <a:buChar char="-"/>
            </a:pPr>
            <a:r>
              <a:rPr lang="ru-RU" dirty="0" smtClean="0">
                <a:solidFill>
                  <a:schemeClr val="bg1"/>
                </a:solidFill>
              </a:rPr>
              <a:t>запускаем нитку в мыльный экран;</a:t>
            </a:r>
          </a:p>
          <a:p>
            <a:pPr>
              <a:buFontTx/>
              <a:buChar char="-"/>
            </a:pPr>
            <a:r>
              <a:rPr lang="ru-RU" dirty="0" smtClean="0">
                <a:solidFill>
                  <a:schemeClr val="bg1"/>
                </a:solidFill>
              </a:rPr>
              <a:t>нитка"прилипнет" к поверхности и будет перемещаться по ней, словно по льду.</a:t>
            </a:r>
          </a:p>
          <a:p>
            <a:pPr>
              <a:buFontTx/>
              <a:buChar char="-"/>
            </a:pPr>
            <a:r>
              <a:rPr lang="ru-RU" dirty="0" smtClean="0">
                <a:solidFill>
                  <a:schemeClr val="bg1"/>
                </a:solidFill>
                <a:latin typeface="Roboto"/>
              </a:rPr>
              <a:t>коснувшись карандашом нитку, она расправится. </a:t>
            </a:r>
            <a:endParaRPr lang="ru-RU"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Почему это происходит?</a:t>
            </a:r>
            <a:endParaRPr lang="ru-RU" dirty="0"/>
          </a:p>
        </p:txBody>
      </p:sp>
      <p:sp>
        <p:nvSpPr>
          <p:cNvPr id="3" name="Содержимое 2"/>
          <p:cNvSpPr>
            <a:spLocks noGrp="1"/>
          </p:cNvSpPr>
          <p:nvPr>
            <p:ph idx="1"/>
          </p:nvPr>
        </p:nvSpPr>
        <p:spPr>
          <a:xfrm>
            <a:off x="4429124" y="1643050"/>
            <a:ext cx="4500562" cy="4757758"/>
          </a:xfrm>
        </p:spPr>
        <p:txBody>
          <a:bodyPr>
            <a:normAutofit lnSpcReduction="10000"/>
          </a:bodyPr>
          <a:lstStyle/>
          <a:p>
            <a:pPr>
              <a:buNone/>
            </a:pPr>
            <a:r>
              <a:rPr lang="ru-RU" dirty="0" smtClean="0">
                <a:solidFill>
                  <a:schemeClr val="bg1"/>
                </a:solidFill>
              </a:rPr>
              <a:t>    Это объясняется силой поверхностного натяжения мыльной пленки. Нитка катается по поверхности мыльной пленки словно по льду и не падает даже в вертикальном положении.</a:t>
            </a:r>
            <a:endParaRPr lang="ru-RU" dirty="0">
              <a:solidFill>
                <a:schemeClr val="bg1"/>
              </a:solidFill>
            </a:endParaRPr>
          </a:p>
        </p:txBody>
      </p:sp>
      <p:pic>
        <p:nvPicPr>
          <p:cNvPr id="6" name="Рисунок 5" descr="qohsEFsUQJk.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2336" y="2143116"/>
            <a:ext cx="4366330" cy="34290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fontScale="90000"/>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Опыт 3. Ракета из воздушного шарика </a:t>
            </a:r>
            <a:endParaRPr lang="ru-RU" dirty="0"/>
          </a:p>
        </p:txBody>
      </p:sp>
      <p:sp>
        <p:nvSpPr>
          <p:cNvPr id="3" name="Содержимое 2"/>
          <p:cNvSpPr>
            <a:spLocks noGrp="1"/>
          </p:cNvSpPr>
          <p:nvPr>
            <p:ph idx="1"/>
          </p:nvPr>
        </p:nvSpPr>
        <p:spPr/>
        <p:txBody>
          <a:bodyPr/>
          <a:lstStyle/>
          <a:p>
            <a:pPr algn="ctr">
              <a:buNone/>
            </a:pPr>
            <a:r>
              <a:rPr lang="ru-RU" b="1" dirty="0" smtClean="0">
                <a:solidFill>
                  <a:schemeClr val="bg1"/>
                </a:solidFill>
              </a:rPr>
              <a:t>Вам понадобятся:</a:t>
            </a:r>
            <a:endParaRPr lang="ru-RU" dirty="0" smtClean="0"/>
          </a:p>
          <a:p>
            <a:pPr>
              <a:buFontTx/>
              <a:buChar char="-"/>
            </a:pPr>
            <a:r>
              <a:rPr lang="ru-RU" dirty="0" smtClean="0">
                <a:solidFill>
                  <a:schemeClr val="bg1"/>
                </a:solidFill>
              </a:rPr>
              <a:t>воздушный шарик;</a:t>
            </a:r>
          </a:p>
          <a:p>
            <a:pPr>
              <a:buFontTx/>
              <a:buChar char="-"/>
            </a:pPr>
            <a:r>
              <a:rPr lang="ru-RU" dirty="0" err="1" smtClean="0">
                <a:solidFill>
                  <a:schemeClr val="bg1"/>
                </a:solidFill>
              </a:rPr>
              <a:t>коктейльная</a:t>
            </a:r>
            <a:r>
              <a:rPr lang="ru-RU" dirty="0" smtClean="0">
                <a:solidFill>
                  <a:schemeClr val="bg1"/>
                </a:solidFill>
              </a:rPr>
              <a:t> трубочка;</a:t>
            </a:r>
          </a:p>
          <a:p>
            <a:pPr>
              <a:buFontTx/>
              <a:buChar char="-"/>
            </a:pPr>
            <a:r>
              <a:rPr lang="ru-RU" dirty="0" smtClean="0">
                <a:solidFill>
                  <a:schemeClr val="bg1"/>
                </a:solidFill>
              </a:rPr>
              <a:t>нитка или леска;</a:t>
            </a:r>
          </a:p>
          <a:p>
            <a:pPr>
              <a:buFontTx/>
              <a:buChar char="-"/>
            </a:pPr>
            <a:r>
              <a:rPr lang="ru-RU" dirty="0" smtClean="0">
                <a:solidFill>
                  <a:schemeClr val="bg1"/>
                </a:solidFill>
              </a:rPr>
              <a:t>скотч.</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sci-fi-spaceship-86175.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Заголовок 1"/>
          <p:cNvSpPr>
            <a:spLocks noGrp="1"/>
          </p:cNvSpPr>
          <p:nvPr>
            <p:ph type="title"/>
          </p:nvPr>
        </p:nvSpPr>
        <p:spPr/>
        <p:txBody>
          <a:bodyPr/>
          <a:lstStyle/>
          <a:p>
            <a:r>
              <a:rPr lang="ru-RU"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Ваши действия</a:t>
            </a:r>
            <a:endParaRPr lang="ru-RU" dirty="0"/>
          </a:p>
        </p:txBody>
      </p:sp>
      <p:sp>
        <p:nvSpPr>
          <p:cNvPr id="3" name="Содержимое 2"/>
          <p:cNvSpPr>
            <a:spLocks noGrp="1"/>
          </p:cNvSpPr>
          <p:nvPr>
            <p:ph idx="1"/>
          </p:nvPr>
        </p:nvSpPr>
        <p:spPr/>
        <p:txBody>
          <a:bodyPr>
            <a:normAutofit lnSpcReduction="10000"/>
          </a:bodyPr>
          <a:lstStyle/>
          <a:p>
            <a:pPr>
              <a:buFontTx/>
              <a:buChar char="-"/>
            </a:pPr>
            <a:r>
              <a:rPr lang="ru-RU" dirty="0" smtClean="0">
                <a:solidFill>
                  <a:schemeClr val="bg1"/>
                </a:solidFill>
              </a:rPr>
              <a:t>продеваем леску через соломинку для коктейлей; </a:t>
            </a:r>
          </a:p>
          <a:p>
            <a:pPr>
              <a:buFontTx/>
              <a:buChar char="-"/>
            </a:pPr>
            <a:r>
              <a:rPr lang="ru-RU" dirty="0" smtClean="0">
                <a:solidFill>
                  <a:schemeClr val="bg1"/>
                </a:solidFill>
              </a:rPr>
              <a:t>на расстоянии 4 м друг от друга поставьте стулья, и привяжите бечевку к спинкам стульев;</a:t>
            </a:r>
          </a:p>
          <a:p>
            <a:pPr>
              <a:buFontTx/>
              <a:buChar char="-"/>
            </a:pPr>
            <a:r>
              <a:rPr lang="ru-RU" dirty="0" smtClean="0">
                <a:solidFill>
                  <a:schemeClr val="bg1"/>
                </a:solidFill>
              </a:rPr>
              <a:t>к трубочке с помощью скотча прикрепите надутый воздушный шарик и пододвиньте отверстием к одному из спинки стульев;</a:t>
            </a:r>
          </a:p>
          <a:p>
            <a:pPr>
              <a:buFontTx/>
              <a:buChar char="-"/>
            </a:pPr>
            <a:r>
              <a:rPr lang="ru-RU" dirty="0" smtClean="0">
                <a:solidFill>
                  <a:schemeClr val="bg1"/>
                </a:solidFill>
              </a:rPr>
              <a:t>открываем отверстие у шарика.</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693</Words>
  <Application>Microsoft Office PowerPoint</Application>
  <PresentationFormat>Экран (4:3)</PresentationFormat>
  <Paragraphs>95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ЗАНИМАТЕЛЬНЫЕ ОПЫТЫ И ЭКСПЕРИМЕНТЫ  ДЛЯ ДЕТЕЙ</vt:lpstr>
      <vt:lpstr>Опыт 1. Космический эксперимент </vt:lpstr>
      <vt:lpstr>Ваши действия: </vt:lpstr>
      <vt:lpstr>Почему это происходит?</vt:lpstr>
      <vt:lpstr>Опыт 2. Создай свою планету  </vt:lpstr>
      <vt:lpstr>Ваши действия</vt:lpstr>
      <vt:lpstr>Почему это происходит?</vt:lpstr>
      <vt:lpstr>Опыт 3. Ракета из воздушного шарика </vt:lpstr>
      <vt:lpstr>Ваши действия</vt:lpstr>
      <vt:lpstr>Почему это происходит?</vt:lpstr>
      <vt:lpstr>Опыт 4. Бусы Ньютона </vt:lpstr>
      <vt:lpstr>Ваши действия</vt:lpstr>
      <vt:lpstr>Почему это происходит?</vt:lpstr>
      <vt:lpstr>Опыт 5. Летающая каша </vt:lpstr>
      <vt:lpstr>Ваши действия</vt:lpstr>
      <vt:lpstr>Почему это происходит?</vt:lpstr>
      <vt:lpstr>Опыт 6. Звездные кольца </vt:lpstr>
      <vt:lpstr>Ваши действия</vt:lpstr>
      <vt:lpstr>Почему это происходит?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ЗАНИМАТЕЛЬНЫЕ ОПЫТЫ И ЭКСПЕРИМЕНТЫ  ДЛЯ ДЕТЕЙ</dc:title>
  <dc:creator>Admin</dc:creator>
  <cp:lastModifiedBy>НАДЯ</cp:lastModifiedBy>
  <cp:revision>25</cp:revision>
  <dcterms:created xsi:type="dcterms:W3CDTF">2020-04-05T05:06:28Z</dcterms:created>
  <dcterms:modified xsi:type="dcterms:W3CDTF">2020-04-07T07:58:39Z</dcterms:modified>
</cp:coreProperties>
</file>